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29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77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30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46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71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71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63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372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80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62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435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9CB4D-7BF4-4D6D-ACE7-D461B9C22BED}" type="datetimeFigureOut">
              <a:rPr lang="fr-FR" smtClean="0"/>
              <a:t>03/04/2025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7368-C55B-45B4-90FC-177695F3E6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352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53926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+mn-lt"/>
              </a:rPr>
              <a:t>II-2.d </a:t>
            </a:r>
            <a:r>
              <a:rPr lang="fr-FR" sz="2400" b="1" dirty="0">
                <a:latin typeface="+mn-lt"/>
              </a:rPr>
              <a:t>	Budget primitif </a:t>
            </a:r>
            <a:r>
              <a:rPr lang="fr-FR" sz="2400" b="1" dirty="0" smtClean="0">
                <a:latin typeface="+mn-lt"/>
              </a:rPr>
              <a:t>2025</a:t>
            </a:r>
            <a:endParaRPr lang="fr-FR" sz="2400" b="1" dirty="0">
              <a:latin typeface="+mn-lt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F0A8-878B-46C4-B97A-E1C8613D4AC2}" type="slidenum">
              <a:rPr lang="fr-FR" smtClean="0"/>
              <a:t>1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811" y="-17406"/>
            <a:ext cx="1726189" cy="10598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7647" y="1140897"/>
            <a:ext cx="62000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5A5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Principaux axes de politique publique en </a:t>
            </a:r>
            <a:r>
              <a:rPr lang="fr-FR" sz="2400" b="1" dirty="0" smtClean="0">
                <a:solidFill>
                  <a:srgbClr val="5A5A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</a:t>
            </a:r>
            <a:endParaRPr lang="fr-FR" sz="2400" b="1" dirty="0">
              <a:solidFill>
                <a:srgbClr val="5A5A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5612" y="1920118"/>
            <a:ext cx="1169996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1" indent="-400050">
              <a:buFont typeface="+mj-lt"/>
              <a:buAutoNum type="romanUcPeriod"/>
            </a:pPr>
            <a:endParaRPr lang="fr-FR" b="1" dirty="0"/>
          </a:p>
          <a:p>
            <a:pPr marL="857250" lvl="1" indent="-400050">
              <a:buFont typeface="+mj-lt"/>
              <a:buAutoNum type="romanUcPeriod"/>
            </a:pPr>
            <a:r>
              <a:rPr lang="fr-FR" b="1" dirty="0" smtClean="0"/>
              <a:t>Agir pour la transition écologique</a:t>
            </a:r>
          </a:p>
          <a:p>
            <a:pPr marL="857250" lvl="1" indent="-400050">
              <a:buFont typeface="+mj-lt"/>
              <a:buAutoNum type="romanUcPeriod"/>
            </a:pPr>
            <a:endParaRPr lang="fr-FR" b="1" dirty="0"/>
          </a:p>
          <a:p>
            <a:pPr marL="857250" lvl="1" indent="-400050">
              <a:buFont typeface="+mj-lt"/>
              <a:buAutoNum type="romanUcPeriod"/>
            </a:pPr>
            <a:r>
              <a:rPr lang="fr-FR" b="1" dirty="0" smtClean="0"/>
              <a:t>Agir pour les élèves </a:t>
            </a:r>
            <a:r>
              <a:rPr lang="fr-FR" b="1" dirty="0" err="1" smtClean="0"/>
              <a:t>montrevellois</a:t>
            </a:r>
            <a:endParaRPr lang="fr-FR" b="1" dirty="0"/>
          </a:p>
          <a:p>
            <a:pPr marL="857250" lvl="1" indent="-400050">
              <a:buFont typeface="+mj-lt"/>
              <a:buAutoNum type="romanUcPeriod"/>
            </a:pPr>
            <a:endParaRPr lang="fr-FR" b="1" dirty="0" smtClean="0"/>
          </a:p>
          <a:p>
            <a:pPr marL="857250" lvl="1" indent="-400050">
              <a:buFont typeface="+mj-lt"/>
              <a:buAutoNum type="romanUcPeriod"/>
            </a:pPr>
            <a:r>
              <a:rPr lang="fr-FR" b="1" dirty="0" smtClean="0"/>
              <a:t>Soutenir le tissu associatif et les actions citoyennes</a:t>
            </a:r>
          </a:p>
          <a:p>
            <a:pPr marL="857250" lvl="1" indent="-400050">
              <a:buFont typeface="+mj-lt"/>
              <a:buAutoNum type="romanUcPeriod"/>
            </a:pPr>
            <a:endParaRPr lang="fr-FR" b="1" dirty="0"/>
          </a:p>
          <a:p>
            <a:pPr marL="857250" lvl="1" indent="-400050">
              <a:buFont typeface="+mj-lt"/>
              <a:buAutoNum type="romanUcPeriod"/>
            </a:pPr>
            <a:r>
              <a:rPr lang="fr-FR" b="1" dirty="0" smtClean="0"/>
              <a:t>Conforter et améliorer notre cadre de vie</a:t>
            </a:r>
            <a:endParaRPr lang="fr-FR" b="1" dirty="0"/>
          </a:p>
          <a:p>
            <a:pPr marL="857250" lvl="1" indent="-400050">
              <a:buFont typeface="+mj-lt"/>
              <a:buAutoNum type="romanUcPeriod"/>
            </a:pPr>
            <a:endParaRPr lang="fr-FR" b="1" dirty="0" smtClean="0"/>
          </a:p>
          <a:p>
            <a:pPr marL="800100" lvl="1" indent="-342900">
              <a:buFontTx/>
              <a:buChar char="-"/>
            </a:pPr>
            <a:endParaRPr lang="fr-FR" sz="2400" dirty="0"/>
          </a:p>
          <a:p>
            <a:pPr lvl="1"/>
            <a:r>
              <a:rPr lang="fr-FR" sz="2400" dirty="0"/>
              <a:t> </a:t>
            </a:r>
          </a:p>
          <a:p>
            <a:endParaRPr lang="fr-FR" sz="2200" dirty="0"/>
          </a:p>
        </p:txBody>
      </p:sp>
      <p:sp>
        <p:nvSpPr>
          <p:cNvPr id="9" name="Rectangle 8"/>
          <p:cNvSpPr/>
          <p:nvPr/>
        </p:nvSpPr>
        <p:spPr>
          <a:xfrm>
            <a:off x="0" y="6473819"/>
            <a:ext cx="3083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/>
              <a:t>Rapporteur : </a:t>
            </a:r>
            <a:r>
              <a:rPr lang="fr-FR" i="1" dirty="0" smtClean="0"/>
              <a:t>Jean-Yves BREVET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78260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F0A8-878B-46C4-B97A-E1C8613D4AC2}" type="slidenum">
              <a:rPr lang="fr-FR" smtClean="0"/>
              <a:t>2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811" y="-17406"/>
            <a:ext cx="1726189" cy="10598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06376" y="673102"/>
            <a:ext cx="4235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lvl="1" indent="-400050">
              <a:buFont typeface="+mj-lt"/>
              <a:buAutoNum type="romanUcPeriod"/>
            </a:pPr>
            <a:r>
              <a:rPr lang="fr-FR" b="1" dirty="0"/>
              <a:t>Agir pour la transition écologique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3547950" y="1524726"/>
          <a:ext cx="7200405" cy="15595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00405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Bâtiments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dirty="0" smtClean="0"/>
                        <a:t>Rénovation</a:t>
                      </a:r>
                      <a:r>
                        <a:rPr lang="fr-FR" sz="1800" dirty="0" smtClean="0"/>
                        <a:t> du restaurant scolaire, phase 2 (390k€ + 25k€)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dirty="0" smtClean="0"/>
                        <a:t>Création</a:t>
                      </a:r>
                      <a:r>
                        <a:rPr lang="fr-FR" sz="1800" baseline="0" dirty="0" smtClean="0"/>
                        <a:t> d’un Atelier d’arts plastiques et d’une salle mutualisée (75k€)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dirty="0" smtClean="0"/>
                        <a:t>Réaménagement des cours d’école (150k€ + 40k€)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aseline="0" dirty="0" smtClean="0"/>
                        <a:t>Changement des menuiseries de la Poste (15k€)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3547950" y="3289968"/>
          <a:ext cx="7200404" cy="2108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00404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Domaine</a:t>
                      </a:r>
                      <a:r>
                        <a:rPr lang="fr-FR" baseline="0" dirty="0" smtClean="0"/>
                        <a:t> public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Passage en LED de</a:t>
                      </a:r>
                      <a:r>
                        <a:rPr lang="fr-FR" sz="1800" baseline="0" dirty="0" smtClean="0"/>
                        <a:t> l’éclairage public</a:t>
                      </a:r>
                      <a:r>
                        <a:rPr lang="fr-FR" sz="1800" dirty="0" smtClean="0"/>
                        <a:t> (10k€ + 44k€ de RAR)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Poursuite de l’aménagement du cimetière (30k€) -et reprises de concessions</a:t>
                      </a:r>
                      <a:r>
                        <a:rPr lang="fr-FR" sz="1800" baseline="0" dirty="0" smtClean="0"/>
                        <a:t> (35k€)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baseline="0" dirty="0" smtClean="0"/>
                        <a:t>Création d’un amphithéâtre de verdure Clos </a:t>
                      </a:r>
                      <a:r>
                        <a:rPr lang="fr-FR" sz="1800" baseline="0" dirty="0" err="1" smtClean="0"/>
                        <a:t>Bosoni</a:t>
                      </a:r>
                      <a:r>
                        <a:rPr lang="fr-FR" sz="1800" baseline="0" dirty="0" smtClean="0"/>
                        <a:t> (18k€)</a:t>
                      </a:r>
                      <a:endParaRPr lang="fr-FR" sz="1800" dirty="0" smtClean="0"/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Installation</a:t>
                      </a:r>
                      <a:r>
                        <a:rPr lang="fr-FR" sz="1800" baseline="0" dirty="0" smtClean="0"/>
                        <a:t> d’abris vélos sécurisés (15k€)</a:t>
                      </a:r>
                      <a:endParaRPr lang="fr-FR" sz="1800" dirty="0" smtClean="0"/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Végétalisation et création</a:t>
                      </a:r>
                      <a:r>
                        <a:rPr lang="fr-FR" sz="1800" baseline="0" dirty="0" smtClean="0"/>
                        <a:t> de vergers partagés (7k€+1k€)</a:t>
                      </a:r>
                      <a:endParaRPr lang="fr-FR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3547950" y="5603850"/>
          <a:ext cx="7200404" cy="7416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00404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Urbanisme</a:t>
                      </a:r>
                      <a:endParaRPr lang="fr-FR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Élaboration du PLU (RAR)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53926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+mn-lt"/>
              </a:rPr>
              <a:t>II-2.d </a:t>
            </a:r>
            <a:r>
              <a:rPr lang="fr-FR" sz="2400" b="1" dirty="0">
                <a:latin typeface="+mn-lt"/>
              </a:rPr>
              <a:t>	Budget primitif </a:t>
            </a:r>
            <a:r>
              <a:rPr lang="fr-FR" sz="2400" b="1" dirty="0" smtClean="0">
                <a:latin typeface="+mn-lt"/>
              </a:rPr>
              <a:t>2025</a:t>
            </a:r>
            <a:endParaRPr lang="fr-F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18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F0A8-878B-46C4-B97A-E1C8613D4AC2}" type="slidenum">
              <a:rPr lang="fr-FR" smtClean="0"/>
              <a:t>3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811" y="-17406"/>
            <a:ext cx="1726189" cy="10598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06376" y="673102"/>
            <a:ext cx="4273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lvl="1" indent="-400050">
              <a:buFont typeface="+mj-lt"/>
              <a:buAutoNum type="romanUcPeriod" startAt="2"/>
            </a:pPr>
            <a:r>
              <a:rPr lang="fr-FR" b="1" dirty="0"/>
              <a:t>Agir pour les élèves </a:t>
            </a:r>
            <a:r>
              <a:rPr lang="fr-FR" b="1" dirty="0" err="1"/>
              <a:t>montrevellois</a:t>
            </a:r>
            <a:endParaRPr lang="fr-FR" b="1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3547950" y="1624479"/>
          <a:ext cx="7266908" cy="7416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266908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Accueil périscolaire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i="1" kern="1200" dirty="0" smtClean="0"/>
                        <a:t>Rénovation</a:t>
                      </a:r>
                      <a:r>
                        <a:rPr lang="fr-FR" sz="1600" i="1" kern="1200" baseline="0" dirty="0" smtClean="0"/>
                        <a:t> et reconfiguration du restaurant scolaire, phase 2</a:t>
                      </a:r>
                      <a:endParaRPr lang="fr-FR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3547950" y="2593583"/>
          <a:ext cx="7266907" cy="15290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266907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Qualité</a:t>
                      </a:r>
                      <a:r>
                        <a:rPr lang="fr-FR" baseline="0" dirty="0" smtClean="0"/>
                        <a:t> de vie des enfants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i="1" dirty="0" smtClean="0"/>
                        <a:t>Réaménagement des cours d’école</a:t>
                      </a:r>
                      <a:endParaRPr lang="fr-FR" sz="1600" i="1" baseline="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aseline="0" dirty="0" smtClean="0"/>
                        <a:t>Refonte de la salle informatique (6k€)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aseline="0" dirty="0" smtClean="0"/>
                        <a:t>Installation de la fibre dans les écoles (4k€)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aseline="0" dirty="0" err="1" smtClean="0"/>
                        <a:t>Abri-bus</a:t>
                      </a:r>
                      <a:r>
                        <a:rPr lang="fr-FR" sz="1800" baseline="0" dirty="0" smtClean="0"/>
                        <a:t> </a:t>
                      </a:r>
                      <a:r>
                        <a:rPr lang="fr-FR" sz="1800" baseline="0" dirty="0" err="1" smtClean="0"/>
                        <a:t>Cuet</a:t>
                      </a:r>
                      <a:r>
                        <a:rPr lang="fr-FR" sz="1800" baseline="0" dirty="0" smtClean="0"/>
                        <a:t> (2,5k€)</a:t>
                      </a: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3547951" y="4420479"/>
          <a:ext cx="7266906" cy="1559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266906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Amélioration des locaux</a:t>
                      </a:r>
                      <a:r>
                        <a:rPr lang="fr-FR" baseline="0" dirty="0" smtClean="0"/>
                        <a:t> scolaires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Pause d’un drain le long de l’école maternelle (12k€)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Reprise des rideaux intérieur maternelle, phase 1 (6k€)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Reprise fronton élémentaire (9k€)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Renfort service technique (</a:t>
                      </a:r>
                      <a:r>
                        <a:rPr lang="fr-FR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fct</a:t>
                      </a:r>
                      <a:r>
                        <a:rPr lang="fr-FR" sz="18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fr-FR" sz="18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53926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+mn-lt"/>
              </a:rPr>
              <a:t>II-2.d </a:t>
            </a:r>
            <a:r>
              <a:rPr lang="fr-FR" sz="2400" b="1" dirty="0">
                <a:latin typeface="+mn-lt"/>
              </a:rPr>
              <a:t>	Budget primitif </a:t>
            </a:r>
            <a:r>
              <a:rPr lang="fr-FR" sz="2400" b="1" dirty="0" smtClean="0">
                <a:latin typeface="+mn-lt"/>
              </a:rPr>
              <a:t>2025</a:t>
            </a:r>
            <a:endParaRPr lang="fr-F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25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F0A8-878B-46C4-B97A-E1C8613D4AC2}" type="slidenum">
              <a:rPr lang="fr-FR" smtClean="0"/>
              <a:t>4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811" y="-17406"/>
            <a:ext cx="1726189" cy="10598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06376" y="673102"/>
            <a:ext cx="5907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lvl="1" indent="-400050">
              <a:buFont typeface="+mj-lt"/>
              <a:buAutoNum type="romanUcPeriod" startAt="3"/>
            </a:pPr>
            <a:r>
              <a:rPr lang="fr-FR" b="1" dirty="0" smtClean="0"/>
              <a:t>Soutenir le tissu associatif et les actions citoyennes</a:t>
            </a:r>
            <a:endParaRPr lang="fr-FR" b="1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3547951" y="1451492"/>
          <a:ext cx="7275220" cy="14986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275220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Améliorer les conditions de pratique sportives et culturelles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baseline="0" dirty="0" smtClean="0"/>
                        <a:t>Création d’un nouveau bâtiment au stade du Moulin neuf (366k€)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i="1" kern="1200" baseline="0" dirty="0" smtClean="0"/>
                        <a:t>Création d’un Atelier d’arts plastiques et d’une salle mutualisée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baseline="0" dirty="0" smtClean="0"/>
                        <a:t>Amélioration de la halle associative place de Gaulle (5k€)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i="1" kern="1200" baseline="0" dirty="0" smtClean="0"/>
                        <a:t>Création d’un amphithéâtre de verdure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3547951" y="3180981"/>
          <a:ext cx="7275220" cy="15290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275220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Soutenir les projets des instances de participation citoyenne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Journée du 3 mai autour de la nature par l’Atelier citoyen et le Conseil municipal enfants (1,5k€, </a:t>
                      </a:r>
                      <a:r>
                        <a:rPr lang="fr-FR" sz="1800" i="1" dirty="0" err="1" smtClean="0"/>
                        <a:t>fct</a:t>
                      </a:r>
                      <a:r>
                        <a:rPr lang="fr-FR" sz="1800" dirty="0" smtClean="0"/>
                        <a:t>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600" i="1" baseline="0" dirty="0" smtClean="0"/>
                        <a:t>Création de vergers partagés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baseline="0" dirty="0" smtClean="0"/>
                        <a:t>Aménagement de l’espace entre l’aire de jeux et l’église (5k€)</a:t>
                      </a:r>
                      <a:endParaRPr lang="fr-FR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3547951" y="5009832"/>
          <a:ext cx="7275220" cy="12852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7275220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Maintien</a:t>
                      </a:r>
                      <a:r>
                        <a:rPr lang="fr-FR" baseline="0" dirty="0" smtClean="0"/>
                        <a:t> des budgets de subventions (</a:t>
                      </a:r>
                      <a:r>
                        <a:rPr lang="fr-FR" i="1" baseline="0" dirty="0" err="1" smtClean="0"/>
                        <a:t>fct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30 000€ de</a:t>
                      </a:r>
                      <a:r>
                        <a:rPr lang="fr-FR" sz="1800" baseline="0" dirty="0" smtClean="0"/>
                        <a:t> subventions de droit commun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baseline="0" dirty="0" smtClean="0"/>
                        <a:t>5 000€ de subvention CCAS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113 680€ de subventions</a:t>
                      </a:r>
                      <a:r>
                        <a:rPr lang="fr-FR" sz="1800" baseline="0" dirty="0" smtClean="0"/>
                        <a:t> GBA versées par la Mairie</a:t>
                      </a:r>
                      <a:endParaRPr lang="fr-FR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53926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+mn-lt"/>
              </a:rPr>
              <a:t>II-2.d </a:t>
            </a:r>
            <a:r>
              <a:rPr lang="fr-FR" sz="2400" b="1" dirty="0">
                <a:latin typeface="+mn-lt"/>
              </a:rPr>
              <a:t>	Budget primitif </a:t>
            </a:r>
            <a:r>
              <a:rPr lang="fr-FR" sz="2400" b="1" dirty="0" smtClean="0">
                <a:latin typeface="+mn-lt"/>
              </a:rPr>
              <a:t>2025</a:t>
            </a:r>
            <a:endParaRPr lang="fr-F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04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F0A8-878B-46C4-B97A-E1C8613D4AC2}" type="slidenum">
              <a:rPr lang="fr-FR" smtClean="0"/>
              <a:t>5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811" y="-17406"/>
            <a:ext cx="1726189" cy="10598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06376" y="673102"/>
            <a:ext cx="4975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lvl="1" indent="-400050">
              <a:buFont typeface="+mj-lt"/>
              <a:buAutoNum type="romanUcPeriod" startAt="4"/>
            </a:pPr>
            <a:r>
              <a:rPr lang="fr-FR" b="1" dirty="0"/>
              <a:t>Conforter et améliorer notre cadre de vie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/>
          </p:nvPr>
        </p:nvGraphicFramePr>
        <p:xfrm>
          <a:off x="3547950" y="1176307"/>
          <a:ext cx="7266907" cy="20777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66907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Aménagement de</a:t>
                      </a:r>
                      <a:r>
                        <a:rPr lang="fr-FR" baseline="0" dirty="0" smtClean="0"/>
                        <a:t> l’espace public</a:t>
                      </a:r>
                      <a:endParaRPr lang="fr-FR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dirty="0" smtClean="0"/>
                        <a:t>Création</a:t>
                      </a:r>
                      <a:r>
                        <a:rPr lang="fr-FR" sz="1800" kern="1200" baseline="0" dirty="0" smtClean="0"/>
                        <a:t> d’un espace de dépôt des déchets ménagers place de la Résistance (29k€)</a:t>
                      </a:r>
                      <a:endParaRPr lang="fr-FR" sz="1800" kern="1200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i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Création d’un amphithéâtre de verdure Clos </a:t>
                      </a:r>
                      <a:r>
                        <a:rPr lang="fr-FR" sz="1600" i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Bosoni</a:t>
                      </a:r>
                      <a:endParaRPr lang="fr-FR" sz="1600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Acquisition d’un hangar clos </a:t>
                      </a:r>
                      <a:r>
                        <a:rPr lang="fr-FR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Bosoni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(97k€)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Étude d’urbanisme pour le triangle Maison de santé (12k€)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Renouvellement de la signalétique commerciale (4k€)</a:t>
                      </a:r>
                      <a:endParaRPr lang="fr-F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/>
          </p:nvPr>
        </p:nvGraphicFramePr>
        <p:xfrm>
          <a:off x="3547951" y="3512047"/>
          <a:ext cx="7266906" cy="15240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66906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29542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Pérenniser</a:t>
                      </a:r>
                      <a:r>
                        <a:rPr lang="fr-FR" baseline="0" dirty="0" smtClean="0"/>
                        <a:t> les bâtiments communaux</a:t>
                      </a:r>
                      <a:endParaRPr lang="fr-FR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 smtClean="0"/>
                        <a:t>Évolution du musée</a:t>
                      </a:r>
                      <a:r>
                        <a:rPr lang="fr-FR" baseline="0" dirty="0" smtClean="0"/>
                        <a:t> océanien (15k€)</a:t>
                      </a:r>
                      <a:endParaRPr lang="fr-FR" dirty="0" smtClean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baseline="0" dirty="0" smtClean="0"/>
                        <a:t>Toiture </a:t>
                      </a:r>
                      <a:r>
                        <a:rPr lang="fr-FR" sz="1800" baseline="0" dirty="0" err="1" smtClean="0"/>
                        <a:t>ex-centre</a:t>
                      </a:r>
                      <a:r>
                        <a:rPr lang="fr-FR" sz="1800" baseline="0" dirty="0" smtClean="0"/>
                        <a:t> de tri (33k€)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6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Reprise fronton élémentaire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dirty="0" smtClean="0"/>
                        <a:t>Travaux intérieur église </a:t>
                      </a:r>
                      <a:r>
                        <a:rPr lang="fr-FR" dirty="0" err="1" smtClean="0"/>
                        <a:t>Cuet</a:t>
                      </a:r>
                      <a:r>
                        <a:rPr lang="fr-FR" dirty="0" smtClean="0"/>
                        <a:t> (8k€)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/>
          </p:nvPr>
        </p:nvGraphicFramePr>
        <p:xfrm>
          <a:off x="3547951" y="5345430"/>
          <a:ext cx="7266906" cy="12852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7266906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Agir pour la sécurité des biens et des personnes</a:t>
                      </a:r>
                      <a:endParaRPr lang="fr-FR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Maintien</a:t>
                      </a:r>
                      <a:r>
                        <a:rPr lang="fr-FR" sz="1800" baseline="0" dirty="0" smtClean="0"/>
                        <a:t> du budget sécurité (15k€)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dirty="0" smtClean="0"/>
                        <a:t>Acquisition</a:t>
                      </a:r>
                      <a:r>
                        <a:rPr lang="fr-FR" sz="1800" baseline="0" dirty="0" smtClean="0"/>
                        <a:t> d’équipements de </a:t>
                      </a:r>
                      <a:r>
                        <a:rPr lang="fr-FR" sz="1800" baseline="0" dirty="0" err="1" smtClean="0"/>
                        <a:t>video</a:t>
                      </a:r>
                      <a:r>
                        <a:rPr lang="fr-FR" sz="1800" baseline="0" dirty="0" smtClean="0"/>
                        <a:t>-protection (30k€)</a:t>
                      </a:r>
                    </a:p>
                    <a:p>
                      <a:pPr marL="342900" lvl="0" indent="-342900">
                        <a:buFontTx/>
                        <a:buChar char="-"/>
                      </a:pPr>
                      <a:r>
                        <a:rPr lang="fr-FR" sz="1800" baseline="0" dirty="0" smtClean="0"/>
                        <a:t>Maintien du budget voirie (115k€, </a:t>
                      </a:r>
                      <a:r>
                        <a:rPr lang="fr-FR" sz="1800" i="1" baseline="0" dirty="0" err="1" smtClean="0"/>
                        <a:t>fct</a:t>
                      </a:r>
                      <a:r>
                        <a:rPr lang="fr-FR" sz="1800" baseline="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53926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+mn-lt"/>
              </a:rPr>
              <a:t>II-2.d </a:t>
            </a:r>
            <a:r>
              <a:rPr lang="fr-FR" sz="2400" b="1" dirty="0">
                <a:latin typeface="+mn-lt"/>
              </a:rPr>
              <a:t>	Budget primitif </a:t>
            </a:r>
            <a:r>
              <a:rPr lang="fr-FR" sz="2400" b="1" dirty="0" smtClean="0">
                <a:latin typeface="+mn-lt"/>
              </a:rPr>
              <a:t>2025</a:t>
            </a:r>
            <a:endParaRPr lang="fr-F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95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DF0A8-878B-46C4-B97A-E1C8613D4AC2}" type="slidenum">
              <a:rPr lang="fr-FR" smtClean="0"/>
              <a:t>6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5811" y="-17406"/>
            <a:ext cx="1726189" cy="1059840"/>
          </a:xfrm>
          <a:prstGeom prst="rect">
            <a:avLst/>
          </a:prstGeom>
        </p:spPr>
      </p:pic>
      <p:graphicFrame>
        <p:nvGraphicFramePr>
          <p:cNvPr id="12" name="Tableau 11"/>
          <p:cNvGraphicFramePr>
            <a:graphicFrameLocks noGrp="1"/>
          </p:cNvGraphicFramePr>
          <p:nvPr>
            <p:extLst/>
          </p:nvPr>
        </p:nvGraphicFramePr>
        <p:xfrm>
          <a:off x="189296" y="698260"/>
          <a:ext cx="11639099" cy="60232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39099">
                  <a:extLst>
                    <a:ext uri="{9D8B030D-6E8A-4147-A177-3AD203B41FA5}">
                      <a16:colId xmlns:a16="http://schemas.microsoft.com/office/drawing/2014/main" val="3086288304"/>
                    </a:ext>
                  </a:extLst>
                </a:gridCol>
              </a:tblGrid>
              <a:tr h="91932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Vote du budget</a:t>
                      </a:r>
                      <a:r>
                        <a:rPr lang="fr-FR" baseline="0" dirty="0" smtClean="0"/>
                        <a:t> primitif de fonctionnement et </a:t>
                      </a:r>
                      <a:r>
                        <a:rPr lang="fr-FR" baseline="0" dirty="0" smtClean="0">
                          <a:solidFill>
                            <a:schemeClr val="bg1"/>
                          </a:solidFill>
                        </a:rPr>
                        <a:t>d’investissement </a:t>
                      </a:r>
                      <a:r>
                        <a:rPr lang="fr-FR" sz="1600" baseline="0" dirty="0" smtClean="0">
                          <a:solidFill>
                            <a:schemeClr val="bg1"/>
                          </a:solidFill>
                        </a:rPr>
                        <a:t>- *</a:t>
                      </a:r>
                      <a:r>
                        <a:rPr lang="fr-FR" sz="1600" b="1" i="1" dirty="0" err="1" smtClean="0">
                          <a:solidFill>
                            <a:schemeClr val="bg1"/>
                          </a:solidFill>
                        </a:rPr>
                        <a:t>cf</a:t>
                      </a:r>
                      <a:r>
                        <a:rPr lang="fr-FR" sz="1600" b="1" i="1" dirty="0" smtClean="0">
                          <a:solidFill>
                            <a:schemeClr val="bg1"/>
                          </a:solidFill>
                        </a:rPr>
                        <a:t> détail par chapitre dans note de synthèse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Déléguer au Maire la possibilité de procéder par arrêté à des mouvements de crédits entre chapitres (dans la limite de 7,5% des dépenses réelles de chacune des sections et à l'exclusion des crédits relatifs aux dépenses de personnel)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654415"/>
                  </a:ext>
                </a:extLst>
              </a:tr>
              <a:tr h="5103892">
                <a:tc>
                  <a:txBody>
                    <a:bodyPr/>
                    <a:lstStyle/>
                    <a:p>
                      <a:pPr marL="742950" lvl="1" indent="-285750" algn="l" defTabSz="914400" rtl="0" eaLnBrk="1" latinLnBrk="0" hangingPunct="1">
                        <a:buFontTx/>
                        <a:buChar char="-"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de </a:t>
                      </a:r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fonctionnement*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voir tableau ci-contre</a:t>
                      </a:r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lvl="2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+2,4% BP à BP de dépenses réelles</a:t>
                      </a:r>
                    </a:p>
                    <a:p>
                      <a:pPr marL="914400" lvl="2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-0,4% hors impact voirie inv.&gt;</a:t>
                      </a:r>
                      <a:r>
                        <a:rPr lang="fr-FR" sz="18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fct</a:t>
                      </a: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914400" lvl="2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+0,6% de BP à BP de recettes réelles</a:t>
                      </a:r>
                    </a:p>
                    <a:p>
                      <a:pPr marL="742950" lvl="1" indent="-285750" algn="l" defTabSz="914400" rtl="0" eaLnBrk="1" latinLnBrk="0" hangingPunct="1">
                        <a:buFontTx/>
                        <a:buChar char="-"/>
                      </a:pPr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 algn="l" defTabSz="914400" rtl="0" eaLnBrk="1" latinLnBrk="0" hangingPunct="1">
                        <a:buFontTx/>
                        <a:buChar char="-"/>
                      </a:pPr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0150" lvl="2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Principales évolutions de BP à BP : maintien de l’épargne brute à 300k€, impact des dépenses voirie inv.&gt;</a:t>
                      </a:r>
                      <a:r>
                        <a:rPr lang="fr-FR" sz="18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fct</a:t>
                      </a: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compensées en recettes, baisse des dépenses énergétiques, maintien dépenses personnel, baisse des recettes de location, adaptations budgétaires au regard du réalisé et du prospectif. </a:t>
                      </a:r>
                    </a:p>
                    <a:p>
                      <a:pPr marL="742950" lvl="1" indent="-285750" algn="l" defTabSz="914400" rtl="0" eaLnBrk="1" latinLnBrk="0" hangingPunct="1">
                        <a:buFontTx/>
                        <a:buChar char="-"/>
                      </a:pP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 algn="l" defTabSz="914400" rtl="0" eaLnBrk="1" latinLnBrk="0" hangingPunct="1">
                        <a:buFontTx/>
                        <a:buChar char="-"/>
                      </a:pPr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Budget d’</a:t>
                      </a:r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investissement* 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voir tableau ci-contre</a:t>
                      </a:r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fr-FR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Voir éléments ci-avant</a:t>
                      </a:r>
                    </a:p>
                    <a:p>
                      <a:pPr marL="1200150" lvl="2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recherches de subventions en cours </a:t>
                      </a:r>
                    </a:p>
                    <a:p>
                      <a:pPr marL="1200150" lvl="2" indent="-285750" algn="l" defTabSz="914400" rtl="0" eaLnBrk="1" latinLnBrk="0" hangingPunct="1">
                        <a:buFont typeface="Wingdings" panose="05000000000000000000" pitchFamily="2" charset="2"/>
                        <a:buChar char="Ø"/>
                      </a:pPr>
                      <a:r>
                        <a:rPr lang="fr-FR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 de recours à l’emprunt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10848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837623" y="6213645"/>
            <a:ext cx="3990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lang="fr-FR" sz="1600" dirty="0">
                <a:solidFill>
                  <a:schemeClr val="bg1"/>
                </a:solidFill>
              </a:rPr>
              <a:t>*</a:t>
            </a:r>
            <a:r>
              <a:rPr lang="fr-FR" sz="1600" b="1" i="1" dirty="0" err="1">
                <a:solidFill>
                  <a:schemeClr val="bg1"/>
                </a:solidFill>
              </a:rPr>
              <a:t>cf</a:t>
            </a:r>
            <a:r>
              <a:rPr lang="fr-FR" sz="1600" b="1" i="1" dirty="0">
                <a:solidFill>
                  <a:schemeClr val="bg1"/>
                </a:solidFill>
              </a:rPr>
              <a:t> détail par chapitre dans note de synthèse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" y="1"/>
            <a:ext cx="9144000" cy="539262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latin typeface="+mn-lt"/>
              </a:rPr>
              <a:t>II-2.d </a:t>
            </a:r>
            <a:r>
              <a:rPr lang="fr-FR" sz="2400" b="1" dirty="0">
                <a:latin typeface="+mn-lt"/>
              </a:rPr>
              <a:t>	Budget primitif </a:t>
            </a:r>
            <a:r>
              <a:rPr lang="fr-FR" sz="2400" b="1" dirty="0" smtClean="0">
                <a:latin typeface="+mn-lt"/>
              </a:rPr>
              <a:t>2025</a:t>
            </a:r>
            <a:endParaRPr lang="fr-FR" sz="2400" b="1" dirty="0">
              <a:latin typeface="+mn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155" y="4827112"/>
            <a:ext cx="6381750" cy="10287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7155" y="1914961"/>
            <a:ext cx="638175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01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734</Words>
  <Application>Microsoft Office PowerPoint</Application>
  <PresentationFormat>Grand écran</PresentationFormat>
  <Paragraphs>101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II-2.d  Budget primitif 2025</vt:lpstr>
      <vt:lpstr>II-2.d  Budget primitif 2025</vt:lpstr>
      <vt:lpstr>II-2.d  Budget primitif 2025</vt:lpstr>
      <vt:lpstr>II-2.d  Budget primitif 2025</vt:lpstr>
      <vt:lpstr>II-2.d  Budget primitif 2025</vt:lpstr>
      <vt:lpstr>II-2.d  Budget primitif 2025</vt:lpstr>
    </vt:vector>
  </TitlesOfParts>
  <Company>CA3B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II-2.d  Budget primitif 2025</dc:title>
  <dc:creator>SOURD Nathalie</dc:creator>
  <cp:lastModifiedBy>SOURD Nathalie</cp:lastModifiedBy>
  <cp:revision>1</cp:revision>
  <dcterms:created xsi:type="dcterms:W3CDTF">2025-04-03T13:25:22Z</dcterms:created>
  <dcterms:modified xsi:type="dcterms:W3CDTF">2025-04-03T13:26:26Z</dcterms:modified>
</cp:coreProperties>
</file>